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13" autoAdjust="0"/>
    <p:restoredTop sz="94521" autoAdjust="0"/>
  </p:normalViewPr>
  <p:slideViewPr>
    <p:cSldViewPr>
      <p:cViewPr>
        <p:scale>
          <a:sx n="100" d="100"/>
          <a:sy n="100" d="100"/>
        </p:scale>
        <p:origin x="-1944" y="-3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ABEA4E-5B93-46AC-A94B-C03E3953EC76}" type="datetimeFigureOut">
              <a:rPr lang="en-US" smtClean="0"/>
              <a:t>5/30/2013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BE0F97-CE56-472C-BEEC-F9379C408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199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E0F97-CE56-472C-BEEC-F9379C40832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43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D3A27-4F8E-4143-9A52-B9D8B6EAC4A8}" type="datetimeFigureOut">
              <a:rPr lang="en-US" smtClean="0"/>
              <a:t>5/30/2013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EF3BA-0027-4002-BE77-EC7F93BFA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578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D3A27-4F8E-4143-9A52-B9D8B6EAC4A8}" type="datetimeFigureOut">
              <a:rPr lang="en-US" smtClean="0"/>
              <a:t>5/30/2013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EF3BA-0027-4002-BE77-EC7F93BFA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131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D3A27-4F8E-4143-9A52-B9D8B6EAC4A8}" type="datetimeFigureOut">
              <a:rPr lang="en-US" smtClean="0"/>
              <a:t>5/30/2013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EF3BA-0027-4002-BE77-EC7F93BFA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946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D3A27-4F8E-4143-9A52-B9D8B6EAC4A8}" type="datetimeFigureOut">
              <a:rPr lang="en-US" smtClean="0"/>
              <a:t>5/30/2013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EF3BA-0027-4002-BE77-EC7F93BFA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619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D3A27-4F8E-4143-9A52-B9D8B6EAC4A8}" type="datetimeFigureOut">
              <a:rPr lang="en-US" smtClean="0"/>
              <a:t>5/30/2013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EF3BA-0027-4002-BE77-EC7F93BFA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990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D3A27-4F8E-4143-9A52-B9D8B6EAC4A8}" type="datetimeFigureOut">
              <a:rPr lang="en-US" smtClean="0"/>
              <a:t>5/30/2013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EF3BA-0027-4002-BE77-EC7F93BFA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512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D3A27-4F8E-4143-9A52-B9D8B6EAC4A8}" type="datetimeFigureOut">
              <a:rPr lang="en-US" smtClean="0"/>
              <a:t>5/30/2013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EF3BA-0027-4002-BE77-EC7F93BFA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806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D3A27-4F8E-4143-9A52-B9D8B6EAC4A8}" type="datetimeFigureOut">
              <a:rPr lang="en-US" smtClean="0"/>
              <a:t>5/30/2013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EF3BA-0027-4002-BE77-EC7F93BFA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11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D3A27-4F8E-4143-9A52-B9D8B6EAC4A8}" type="datetimeFigureOut">
              <a:rPr lang="en-US" smtClean="0"/>
              <a:t>5/30/2013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EF3BA-0027-4002-BE77-EC7F93BFA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961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D3A27-4F8E-4143-9A52-B9D8B6EAC4A8}" type="datetimeFigureOut">
              <a:rPr lang="en-US" smtClean="0"/>
              <a:t>5/30/2013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EF3BA-0027-4002-BE77-EC7F93BFA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67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D3A27-4F8E-4143-9A52-B9D8B6EAC4A8}" type="datetimeFigureOut">
              <a:rPr lang="en-US" smtClean="0"/>
              <a:t>5/30/2013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EF3BA-0027-4002-BE77-EC7F93BFA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842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BD3A27-4F8E-4143-9A52-B9D8B6EAC4A8}" type="datetimeFigureOut">
              <a:rPr lang="en-US" smtClean="0"/>
              <a:t>5/30/2013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1EF3BA-0027-4002-BE77-EC7F93BFA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598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9525" y="457200"/>
            <a:ext cx="9144000" cy="1828800"/>
          </a:xfrm>
        </p:spPr>
        <p:txBody>
          <a:bodyPr>
            <a:normAutofit fontScale="90000"/>
          </a:bodyPr>
          <a:lstStyle/>
          <a:p>
            <a:r>
              <a:rPr lang="en-US" sz="6700" cap="small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/>
            </a:r>
            <a:br>
              <a:rPr lang="en-US" sz="6700" cap="small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en-US" sz="7800" b="1" cap="small" dirty="0" smtClean="0">
                <a:solidFill>
                  <a:schemeClr val="bg1"/>
                </a:solidFill>
                <a:latin typeface="Garamond" pitchFamily="18" charset="0"/>
              </a:rPr>
              <a:t>After Thermopylae</a:t>
            </a:r>
            <a:r>
              <a:rPr lang="en-US" dirty="0" smtClean="0">
                <a:solidFill>
                  <a:schemeClr val="bg1"/>
                </a:solidFill>
                <a:latin typeface="Garamond" pitchFamily="18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Garamond" pitchFamily="18" charset="0"/>
              </a:rPr>
            </a:br>
            <a:r>
              <a:rPr lang="en-US" sz="2700" cap="all" dirty="0">
                <a:solidFill>
                  <a:schemeClr val="accent1">
                    <a:lumMod val="40000"/>
                    <a:lumOff val="60000"/>
                  </a:schemeClr>
                </a:solidFill>
                <a:latin typeface="Garamond" pitchFamily="18" charset="0"/>
              </a:rPr>
              <a:t>The Oath of Plataea and the End of the </a:t>
            </a:r>
            <a:r>
              <a:rPr lang="en-US" sz="2700" cap="all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Garamond" pitchFamily="18" charset="0"/>
              </a:rPr>
              <a:t/>
            </a:r>
            <a:br>
              <a:rPr lang="en-US" sz="2700" cap="all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Garamond" pitchFamily="18" charset="0"/>
              </a:rPr>
            </a:br>
            <a:r>
              <a:rPr lang="en-US" sz="2700" cap="all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Garamond" pitchFamily="18" charset="0"/>
              </a:rPr>
              <a:t>Graeco</a:t>
            </a:r>
            <a:r>
              <a:rPr lang="en-US" sz="2700" cap="all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Garamond" pitchFamily="18" charset="0"/>
              </a:rPr>
              <a:t>-Persian </a:t>
            </a:r>
            <a:r>
              <a:rPr lang="en-US" sz="2700" cap="all" dirty="0">
                <a:solidFill>
                  <a:schemeClr val="accent1">
                    <a:lumMod val="40000"/>
                    <a:lumOff val="60000"/>
                  </a:schemeClr>
                </a:solidFill>
                <a:latin typeface="Garamond" pitchFamily="18" charset="0"/>
              </a:rPr>
              <a:t>Wars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5315" y="5105400"/>
            <a:ext cx="6400800" cy="1600200"/>
          </a:xfrm>
        </p:spPr>
        <p:txBody>
          <a:bodyPr>
            <a:normAutofit fontScale="85000" lnSpcReduction="20000"/>
          </a:bodyPr>
          <a:lstStyle/>
          <a:p>
            <a:r>
              <a:rPr lang="en-US" sz="5200" b="1" cap="small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Paul Cartledge</a:t>
            </a:r>
          </a:p>
          <a:p>
            <a:endParaRPr lang="en-US" dirty="0"/>
          </a:p>
          <a:p>
            <a:r>
              <a:rPr lang="en-US" sz="2100" cap="all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Garamond" pitchFamily="18" charset="0"/>
              </a:rPr>
              <a:t>Oxford University Press</a:t>
            </a:r>
          </a:p>
          <a:p>
            <a:r>
              <a:rPr lang="en-US" sz="21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Garamond" pitchFamily="18" charset="0"/>
              </a:rPr>
              <a:t>June 2013</a:t>
            </a:r>
          </a:p>
          <a:p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209800"/>
            <a:ext cx="1828800" cy="2735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695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990600"/>
            <a:ext cx="3429000" cy="518160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The 'Immortals', as the Greeks knew a Persian King's elite guard on campaign, depicted on glazed bricks from the Palace of Susa, Iran</a:t>
            </a:r>
            <a:r>
              <a:rPr lang="en-US" sz="18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/>
            </a:r>
            <a:br>
              <a:rPr lang="en-US" sz="18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en-US" sz="1000" dirty="0">
                <a:solidFill>
                  <a:schemeClr val="bg2">
                    <a:lumMod val="90000"/>
                  </a:schemeClr>
                </a:solidFill>
              </a:rPr>
              <a:t>Erich Lessing/Art Resource, NY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79097"/>
            <a:ext cx="5549048" cy="645030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262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1974" y="2004151"/>
            <a:ext cx="4695825" cy="281940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Small bronze figurine, </a:t>
            </a:r>
            <a:r>
              <a:rPr lang="en-US" sz="2400" dirty="0" smtClean="0">
                <a:solidFill>
                  <a:schemeClr val="bg1"/>
                </a:solidFill>
              </a:rPr>
              <a:t/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6th-century </a:t>
            </a:r>
            <a:r>
              <a:rPr lang="en-US" sz="2400" dirty="0">
                <a:solidFill>
                  <a:schemeClr val="bg1"/>
                </a:solidFill>
              </a:rPr>
              <a:t>BCE, depicting a Spartan commander, possibly a king, wearing his characteristic (red) </a:t>
            </a:r>
            <a:r>
              <a:rPr lang="en-US" sz="2400" dirty="0" smtClean="0">
                <a:solidFill>
                  <a:schemeClr val="bg1"/>
                </a:solidFill>
              </a:rPr>
              <a:t>cloak</a:t>
            </a:r>
            <a:r>
              <a:rPr lang="en-US" sz="18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/>
            </a:r>
            <a:br>
              <a:rPr lang="en-US" sz="18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en-US" sz="1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Wadsworth </a:t>
            </a:r>
            <a:r>
              <a:rPr lang="en-US" sz="10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Atheneum</a:t>
            </a:r>
            <a:r>
              <a:rPr lang="en-US" sz="1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Museum of Art/Art Resource, NY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"/>
            <a:ext cx="4114800" cy="6675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029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60960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Bronze helmet of the 'Corinthian' (all-over) type, of the period of the Battle of Plataea</a:t>
            </a:r>
            <a:r>
              <a:rPr lang="en-US" sz="18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/>
            </a:r>
            <a:br>
              <a:rPr lang="en-US" sz="18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en-US" sz="12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© The Trustees of the British Museum</a:t>
            </a:r>
            <a:endParaRPr lang="en-US" sz="13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8631"/>
            <a:ext cx="5334000" cy="59488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029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3400" y="1371600"/>
            <a:ext cx="4419600" cy="3571962"/>
          </a:xfrm>
        </p:spPr>
        <p:txBody>
          <a:bodyPr>
            <a:normAutofit fontScale="90000"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The official monument dedicated by the victorious Greeks to Apollo at Delphi </a:t>
            </a:r>
            <a:r>
              <a:rPr lang="en-US" sz="2400" dirty="0" smtClean="0">
                <a:solidFill>
                  <a:schemeClr val="bg1"/>
                </a:solidFill>
              </a:rPr>
              <a:t/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(</a:t>
            </a:r>
            <a:r>
              <a:rPr lang="en-US" sz="2400" dirty="0">
                <a:solidFill>
                  <a:schemeClr val="bg1"/>
                </a:solidFill>
              </a:rPr>
              <a:t>subsequently removed to Constantinople/Istanbul, where its partial remains subsist in the old Hippodrome) took the form of a triple-coiled, triple-headed snake, whence 'Serpent Column'; above the snakes' heads originally was perched a golden </a:t>
            </a:r>
            <a:r>
              <a:rPr lang="en-US" sz="2400" dirty="0" smtClean="0">
                <a:solidFill>
                  <a:schemeClr val="bg1"/>
                </a:solidFill>
              </a:rPr>
              <a:t>cauldron</a:t>
            </a:r>
            <a:r>
              <a:rPr lang="en-US" sz="1800" b="1" dirty="0" smtClean="0">
                <a:solidFill>
                  <a:schemeClr val="bg1"/>
                </a:solidFill>
              </a:rPr>
              <a:t/>
            </a:r>
            <a:br>
              <a:rPr lang="en-US" sz="1800" b="1" dirty="0" smtClean="0">
                <a:solidFill>
                  <a:schemeClr val="bg1"/>
                </a:solidFill>
              </a:rPr>
            </a:br>
            <a:r>
              <a:rPr lang="en-US" sz="110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Vanni</a:t>
            </a:r>
            <a:r>
              <a:rPr lang="en-US" sz="11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/Art Resource, NY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4482"/>
            <a:ext cx="3962400" cy="65679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029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262" y="59436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The Athenians' Temple of Athena Nike (Victory), c. 415/405 BCE, bore a relief frieze depicting a heroic victory of Athenians over Persians</a:t>
            </a:r>
            <a:r>
              <a:rPr lang="en-US" sz="18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/>
            </a:r>
            <a:br>
              <a:rPr lang="en-US" sz="18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en-US" sz="12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© The Trustees of the British Museum</a:t>
            </a:r>
            <a:endParaRPr lang="en-US" sz="13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726528" cy="548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029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94104"/>
            <a:ext cx="4419600" cy="6611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422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 descr="C:\Users\pirovitzs\AppData\Local\Temp\wz691d\map 1 recto  copy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004" y="227163"/>
            <a:ext cx="4124488" cy="5640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502443" y="5943600"/>
            <a:ext cx="8229600" cy="7968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100" b="1" dirty="0" smtClean="0">
                <a:solidFill>
                  <a:schemeClr val="bg1"/>
                </a:solidFill>
              </a:rPr>
              <a:t>The Aegean Greek World in the Classical Period</a:t>
            </a:r>
            <a:r>
              <a:rPr lang="en-US" sz="18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/>
            </a:r>
            <a:br>
              <a:rPr lang="en-US" sz="18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en-US" sz="13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From Cartledge, </a:t>
            </a:r>
            <a:r>
              <a:rPr lang="en-US" sz="1300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Ancient Greece </a:t>
            </a:r>
            <a:r>
              <a:rPr lang="en-US" sz="13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(2009)</a:t>
            </a:r>
            <a:endParaRPr lang="en-US" sz="13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3321" name="Picture 9" descr="C:\Users\pirovitzs\AppData\Local\Temp\wz0720\map 1 verso copy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43" y="227163"/>
            <a:ext cx="4038561" cy="5640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261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443" y="6130887"/>
            <a:ext cx="8229600" cy="609600"/>
          </a:xfrm>
        </p:spPr>
        <p:txBody>
          <a:bodyPr>
            <a:normAutofit/>
          </a:bodyPr>
          <a:lstStyle/>
          <a:p>
            <a:r>
              <a:rPr lang="en-US" sz="2100" b="1" dirty="0" smtClean="0">
                <a:solidFill>
                  <a:schemeClr val="bg1"/>
                </a:solidFill>
              </a:rPr>
              <a:t>Central and southern mainland Greece </a:t>
            </a:r>
            <a:r>
              <a:rPr lang="en-US" sz="18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/>
            </a:r>
            <a:br>
              <a:rPr lang="en-US" sz="18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en-US" sz="13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After Holland, </a:t>
            </a:r>
            <a:r>
              <a:rPr lang="en-US" sz="1300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Persian Fire</a:t>
            </a:r>
            <a:r>
              <a:rPr lang="en-US" sz="13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(2007).</a:t>
            </a:r>
            <a:endParaRPr lang="en-US" sz="13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488" y="174663"/>
            <a:ext cx="5243511" cy="5997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643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pirovitzs\AppData\Local\Temp\wz160e\Map 3 recto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043" y="375937"/>
            <a:ext cx="4377285" cy="526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pirovitzs\AppData\Local\Temp\wz2412\Map 3 verso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75937"/>
            <a:ext cx="4312443" cy="525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02443" y="59436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100" b="1" dirty="0" smtClean="0">
                <a:solidFill>
                  <a:schemeClr val="bg1"/>
                </a:solidFill>
              </a:rPr>
              <a:t>The Persian Empire </a:t>
            </a:r>
            <a:r>
              <a:rPr lang="en-US" sz="18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/>
            </a:r>
            <a:br>
              <a:rPr lang="en-US" sz="18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en-US" sz="13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From Bang and Scheidel, </a:t>
            </a:r>
            <a:r>
              <a:rPr lang="en-US" sz="1300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The Oxford Handbook of the State in the Ancient Near East and </a:t>
            </a:r>
            <a:r>
              <a:rPr lang="en-US" sz="1300" i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Mediterraena</a:t>
            </a:r>
            <a:r>
              <a:rPr lang="en-US" sz="1300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3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(2013).</a:t>
            </a:r>
            <a:endParaRPr lang="en-US" sz="13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43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"/>
            <a:ext cx="8121823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2443" y="6130887"/>
            <a:ext cx="8229600" cy="609600"/>
          </a:xfrm>
        </p:spPr>
        <p:txBody>
          <a:bodyPr>
            <a:normAutofit/>
          </a:bodyPr>
          <a:lstStyle/>
          <a:p>
            <a:r>
              <a:rPr lang="en-US" sz="2100" b="1" dirty="0" smtClean="0">
                <a:solidFill>
                  <a:schemeClr val="bg1"/>
                </a:solidFill>
              </a:rPr>
              <a:t>Sketch map of the Plataea Battle</a:t>
            </a:r>
            <a:r>
              <a:rPr lang="en-US" sz="21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/>
            </a:r>
            <a:br>
              <a:rPr lang="en-US" sz="21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en-US" sz="13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After Shepherd, </a:t>
            </a:r>
            <a:r>
              <a:rPr lang="en-US" sz="1300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Plataea 479 BC </a:t>
            </a:r>
            <a:r>
              <a:rPr lang="en-US" sz="13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(2012).</a:t>
            </a:r>
            <a:endParaRPr lang="en-US" sz="13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43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895600" y="2133600"/>
            <a:ext cx="6096000" cy="190500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The stele dedicated at ancient </a:t>
            </a:r>
            <a:r>
              <a:rPr lang="en-US" sz="2400" dirty="0" err="1">
                <a:solidFill>
                  <a:schemeClr val="bg1"/>
                </a:solidFill>
              </a:rPr>
              <a:t>Acharnae</a:t>
            </a:r>
            <a:r>
              <a:rPr lang="en-US" sz="2400" dirty="0">
                <a:solidFill>
                  <a:schemeClr val="bg1"/>
                </a:solidFill>
              </a:rPr>
              <a:t> by the priest of Ares bearing the Oath of Plataea and the Oath of the </a:t>
            </a:r>
            <a:r>
              <a:rPr lang="en-US" sz="2400" dirty="0" err="1">
                <a:solidFill>
                  <a:schemeClr val="bg1"/>
                </a:solidFill>
              </a:rPr>
              <a:t>Ephebes</a:t>
            </a:r>
            <a:r>
              <a:rPr lang="en-US" sz="21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/>
            </a:r>
            <a:br>
              <a:rPr lang="en-US" sz="21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en-US" sz="11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Photo courtesy of the </a:t>
            </a:r>
            <a:r>
              <a:rPr lang="en-US" sz="110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École</a:t>
            </a:r>
            <a:r>
              <a:rPr lang="en-US" sz="11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française</a:t>
            </a:r>
            <a:r>
              <a:rPr lang="en-US" sz="11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d’Athènes</a:t>
            </a:r>
            <a:endParaRPr lang="en-US" sz="11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099" name="Picture 3" descr="C:\Users\pirovitzs\AppData\Local\Temp\wz38ab\1.1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2667000" cy="6667500"/>
          </a:xfrm>
          <a:prstGeom prst="rect">
            <a:avLst/>
          </a:prstGeom>
          <a:noFill/>
          <a:ln w="63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643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9436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A non-</a:t>
            </a:r>
            <a:r>
              <a:rPr lang="en-US" sz="2000" dirty="0" err="1">
                <a:solidFill>
                  <a:schemeClr val="bg1"/>
                </a:solidFill>
              </a:rPr>
              <a:t>veristic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idealized </a:t>
            </a:r>
            <a:r>
              <a:rPr lang="en-US" sz="2000" dirty="0">
                <a:solidFill>
                  <a:schemeClr val="bg1"/>
                </a:solidFill>
              </a:rPr>
              <a:t>image of the 'Father of History', </a:t>
            </a:r>
            <a:r>
              <a:rPr lang="en-US" sz="2000" b="1" dirty="0">
                <a:solidFill>
                  <a:schemeClr val="bg1"/>
                </a:solidFill>
              </a:rPr>
              <a:t>Herodotus</a:t>
            </a:r>
            <a:r>
              <a:rPr lang="en-US" sz="2000" dirty="0">
                <a:solidFill>
                  <a:schemeClr val="bg1"/>
                </a:solidFill>
              </a:rPr>
              <a:t>, whose Histories ('Researches') is the ultimate basis of any subsequent account of the </a:t>
            </a:r>
            <a:r>
              <a:rPr lang="en-US" sz="2000" dirty="0" err="1">
                <a:solidFill>
                  <a:schemeClr val="bg1"/>
                </a:solidFill>
              </a:rPr>
              <a:t>Graeco</a:t>
            </a:r>
            <a:r>
              <a:rPr lang="en-US" sz="2000" dirty="0">
                <a:solidFill>
                  <a:schemeClr val="bg1"/>
                </a:solidFill>
              </a:rPr>
              <a:t>-Persian </a:t>
            </a:r>
            <a:r>
              <a:rPr lang="en-US" sz="2000" dirty="0" smtClean="0">
                <a:solidFill>
                  <a:schemeClr val="bg1"/>
                </a:solidFill>
              </a:rPr>
              <a:t>Wars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100" b="1" dirty="0" smtClean="0">
                <a:solidFill>
                  <a:schemeClr val="bg1"/>
                </a:solidFill>
              </a:rPr>
              <a:t>. </a:t>
            </a:r>
            <a:r>
              <a:rPr lang="en-US" sz="18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/>
            </a:r>
            <a:br>
              <a:rPr lang="en-US" sz="18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en-US" sz="12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Gianni </a:t>
            </a:r>
            <a:r>
              <a:rPr lang="en-US" sz="120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Dagli</a:t>
            </a:r>
            <a:r>
              <a:rPr lang="en-US" sz="12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Orti</a:t>
            </a:r>
            <a:r>
              <a:rPr lang="en-US" sz="12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/ The Art Archive at Art Resource, NY</a:t>
            </a:r>
            <a:endParaRPr lang="en-US" sz="13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293" y="76200"/>
            <a:ext cx="4743707" cy="563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262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443" y="6172199"/>
            <a:ext cx="8229600" cy="568287"/>
          </a:xfrm>
        </p:spPr>
        <p:txBody>
          <a:bodyPr>
            <a:normAutofit fontScale="90000"/>
          </a:bodyPr>
          <a:lstStyle/>
          <a:p>
            <a:r>
              <a:rPr lang="en-US" sz="2300" dirty="0">
                <a:solidFill>
                  <a:schemeClr val="bg1"/>
                </a:solidFill>
              </a:rPr>
              <a:t>The Great King of Persia (Darius I) enthroned at his palace of Persepolis, Iran, c. </a:t>
            </a:r>
            <a:r>
              <a:rPr lang="en-US" sz="2300" dirty="0" smtClean="0">
                <a:solidFill>
                  <a:schemeClr val="bg1"/>
                </a:solidFill>
              </a:rPr>
              <a:t>515 </a:t>
            </a:r>
            <a:r>
              <a:rPr lang="en-US" sz="2300" cap="small" dirty="0" smtClean="0">
                <a:solidFill>
                  <a:schemeClr val="bg1"/>
                </a:solidFill>
              </a:rPr>
              <a:t>bce</a:t>
            </a:r>
            <a:r>
              <a:rPr lang="en-US" sz="18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/>
            </a:r>
            <a:br>
              <a:rPr lang="en-US" sz="18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en-US" sz="11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© The Trustees of the British Museum</a:t>
            </a:r>
            <a:r>
              <a:rPr lang="en-US" sz="11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.</a:t>
            </a:r>
            <a:endParaRPr lang="en-US" sz="11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4289"/>
            <a:ext cx="5105400" cy="6020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262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0" y="1133475"/>
            <a:ext cx="4038600" cy="4038600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An Athenian lady with her oriental servant surmounts the </a:t>
            </a:r>
            <a:r>
              <a:rPr lang="en-US" sz="2000" dirty="0" err="1">
                <a:solidFill>
                  <a:schemeClr val="bg1"/>
                </a:solidFill>
              </a:rPr>
              <a:t>moulded</a:t>
            </a:r>
            <a:r>
              <a:rPr lang="en-US" sz="2000" dirty="0">
                <a:solidFill>
                  <a:schemeClr val="bg1"/>
                </a:solidFill>
              </a:rPr>
              <a:t> head of a bearded Persian warrior; Attic red-figure jug c. 410-400, from Nola, </a:t>
            </a:r>
            <a:r>
              <a:rPr lang="en-US" sz="2000" dirty="0" smtClean="0">
                <a:solidFill>
                  <a:schemeClr val="bg1"/>
                </a:solidFill>
              </a:rPr>
              <a:t>Italy.</a:t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1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© </a:t>
            </a:r>
            <a:r>
              <a:rPr lang="en-US" sz="1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The Trustees of the British Museum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26" y="76200"/>
            <a:ext cx="4757774" cy="6629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262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221</Words>
  <Application>Microsoft Office PowerPoint</Application>
  <PresentationFormat>On-screen Show (4:3)</PresentationFormat>
  <Paragraphs>19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 After Thermopylae The Oath of Plataea and the End of the  Graeco-Persian Wars  </vt:lpstr>
      <vt:lpstr>PowerPoint Presentation</vt:lpstr>
      <vt:lpstr>Central and southern mainland Greece  After Holland, Persian Fire (2007).</vt:lpstr>
      <vt:lpstr>PowerPoint Presentation</vt:lpstr>
      <vt:lpstr>Sketch map of the Plataea Battle After Shepherd, Plataea 479 BC (2012).</vt:lpstr>
      <vt:lpstr>The stele dedicated at ancient Acharnae by the priest of Ares bearing the Oath of Plataea and the Oath of the Ephebes Photo courtesy of the École française d’Athènes</vt:lpstr>
      <vt:lpstr>A non-veristic idealized image of the 'Father of History', Herodotus, whose Histories ('Researches') is the ultimate basis of any subsequent account of the Graeco-Persian Wars .  Gianni Dagli Orti / The Art Archive at Art Resource, NY</vt:lpstr>
      <vt:lpstr>The Great King of Persia (Darius I) enthroned at his palace of Persepolis, Iran, c. 515 bce © The Trustees of the British Museum.</vt:lpstr>
      <vt:lpstr>An Athenian lady with her oriental servant surmounts the moulded head of a bearded Persian warrior; Attic red-figure jug c. 410-400, from Nola, Italy. © The Trustees of the British Museum</vt:lpstr>
      <vt:lpstr>The 'Immortals', as the Greeks knew a Persian King's elite guard on campaign, depicted on glazed bricks from the Palace of Susa, Iran Erich Lessing/Art Resource, NY</vt:lpstr>
      <vt:lpstr>Small bronze figurine,  6th-century BCE, depicting a Spartan commander, possibly a king, wearing his characteristic (red) cloak Wadsworth Atheneum Museum of Art/Art Resource, NY</vt:lpstr>
      <vt:lpstr>Bronze helmet of the 'Corinthian' (all-over) type, of the period of the Battle of Plataea © The Trustees of the British Museum</vt:lpstr>
      <vt:lpstr>The official monument dedicated by the victorious Greeks to Apollo at Delphi  (subsequently removed to Constantinople/Istanbul, where its partial remains subsist in the old Hippodrome) took the form of a triple-coiled, triple-headed snake, whence 'Serpent Column'; above the snakes' heads originally was perched a golden cauldron Vanni/Art Resource, NY</vt:lpstr>
      <vt:lpstr>The Athenians' Temple of Athena Nike (Victory), c. 415/405 BCE, bore a relief frieze depicting a heroic victory of Athenians over Persians © The Trustees of the British Museum</vt:lpstr>
      <vt:lpstr>PowerPoint Presentation</vt:lpstr>
    </vt:vector>
  </TitlesOfParts>
  <Company>Oxford University Press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After Thermopylae The Oath of Plataea and the End of the  Graeco-Persian Wars</dc:title>
  <dc:creator>Sarah Pirovitz</dc:creator>
  <cp:lastModifiedBy>Sarah Pirovitz</cp:lastModifiedBy>
  <cp:revision>8</cp:revision>
  <dcterms:created xsi:type="dcterms:W3CDTF">2013-05-30T18:59:44Z</dcterms:created>
  <dcterms:modified xsi:type="dcterms:W3CDTF">2013-05-30T21:09:38Z</dcterms:modified>
</cp:coreProperties>
</file>